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0.10\data\cityshare\Administration\1025-04b%20Budget%20Worksheets\Budget%2021-22\2022%20Budget%20Workshee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0.10\data\cityshare\Administration\1025-04b%20Budget%20Worksheets\Budget%2021-22\2022%20Budget%20Workshee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0.10\data\cityshare\Administration\1025-04b%20Budget%20Worksheets\Budget%2021-22\2022%20Budget%20Workshee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Revenue,</a:t>
            </a:r>
            <a:r>
              <a:rPr lang="en-US" baseline="0"/>
              <a:t> Expense &amp; Bond Debt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'Water RE'!$B$20</c:f>
              <c:strCache>
                <c:ptCount val="1"/>
                <c:pt idx="0">
                  <c:v>Water &amp; Sewer Debt Service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'Water RE'!$A$21:$A$41</c:f>
              <c:numCache>
                <c:formatCode>m/d/yyyy</c:formatCode>
                <c:ptCount val="16"/>
                <c:pt idx="0">
                  <c:v>44834</c:v>
                </c:pt>
                <c:pt idx="1">
                  <c:v>45199</c:v>
                </c:pt>
                <c:pt idx="2">
                  <c:v>45565</c:v>
                </c:pt>
                <c:pt idx="3">
                  <c:v>45930</c:v>
                </c:pt>
                <c:pt idx="4">
                  <c:v>46295</c:v>
                </c:pt>
                <c:pt idx="5">
                  <c:v>46660</c:v>
                </c:pt>
                <c:pt idx="6">
                  <c:v>47026</c:v>
                </c:pt>
                <c:pt idx="7">
                  <c:v>47391</c:v>
                </c:pt>
                <c:pt idx="8">
                  <c:v>47756</c:v>
                </c:pt>
                <c:pt idx="9">
                  <c:v>48121</c:v>
                </c:pt>
                <c:pt idx="10">
                  <c:v>48487</c:v>
                </c:pt>
                <c:pt idx="11">
                  <c:v>48852</c:v>
                </c:pt>
                <c:pt idx="12">
                  <c:v>49217</c:v>
                </c:pt>
                <c:pt idx="13">
                  <c:v>49582</c:v>
                </c:pt>
                <c:pt idx="14">
                  <c:v>49948</c:v>
                </c:pt>
                <c:pt idx="15">
                  <c:v>50313</c:v>
                </c:pt>
              </c:numCache>
            </c:numRef>
          </c:cat>
          <c:val>
            <c:numRef>
              <c:f>'Water RE'!$B$21:$B$41</c:f>
              <c:numCache>
                <c:formatCode>_("$"* #,##0.00_);_("$"* \(#,##0.00\);_("$"* "-"??_);_(@_)</c:formatCode>
                <c:ptCount val="16"/>
                <c:pt idx="0">
                  <c:v>895559</c:v>
                </c:pt>
                <c:pt idx="1">
                  <c:v>1143606</c:v>
                </c:pt>
                <c:pt idx="2">
                  <c:v>1141154</c:v>
                </c:pt>
                <c:pt idx="3">
                  <c:v>1138158</c:v>
                </c:pt>
                <c:pt idx="4">
                  <c:v>937966</c:v>
                </c:pt>
                <c:pt idx="5">
                  <c:v>939812</c:v>
                </c:pt>
                <c:pt idx="6">
                  <c:v>940686</c:v>
                </c:pt>
                <c:pt idx="7">
                  <c:v>955400</c:v>
                </c:pt>
                <c:pt idx="8">
                  <c:v>953000</c:v>
                </c:pt>
                <c:pt idx="9">
                  <c:v>959600</c:v>
                </c:pt>
                <c:pt idx="10">
                  <c:v>954800</c:v>
                </c:pt>
                <c:pt idx="11">
                  <c:v>959000</c:v>
                </c:pt>
                <c:pt idx="12">
                  <c:v>951800</c:v>
                </c:pt>
                <c:pt idx="13">
                  <c:v>488600</c:v>
                </c:pt>
                <c:pt idx="14">
                  <c:v>487600</c:v>
                </c:pt>
                <c:pt idx="15">
                  <c:v>491000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D6-4048-B781-A20F153D701A}"/>
            </c:ext>
          </c:extLst>
        </c:ser>
        <c:ser>
          <c:idx val="1"/>
          <c:order val="1"/>
          <c:tx>
            <c:strRef>
              <c:f>'Water RE'!$C$20</c:f>
              <c:strCache>
                <c:ptCount val="1"/>
                <c:pt idx="0">
                  <c:v>Projected Operational Expenditures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'Water RE'!$A$21:$A$41</c:f>
              <c:numCache>
                <c:formatCode>m/d/yyyy</c:formatCode>
                <c:ptCount val="16"/>
                <c:pt idx="0">
                  <c:v>44834</c:v>
                </c:pt>
                <c:pt idx="1">
                  <c:v>45199</c:v>
                </c:pt>
                <c:pt idx="2">
                  <c:v>45565</c:v>
                </c:pt>
                <c:pt idx="3">
                  <c:v>45930</c:v>
                </c:pt>
                <c:pt idx="4">
                  <c:v>46295</c:v>
                </c:pt>
                <c:pt idx="5">
                  <c:v>46660</c:v>
                </c:pt>
                <c:pt idx="6">
                  <c:v>47026</c:v>
                </c:pt>
                <c:pt idx="7">
                  <c:v>47391</c:v>
                </c:pt>
                <c:pt idx="8">
                  <c:v>47756</c:v>
                </c:pt>
                <c:pt idx="9">
                  <c:v>48121</c:v>
                </c:pt>
                <c:pt idx="10">
                  <c:v>48487</c:v>
                </c:pt>
                <c:pt idx="11">
                  <c:v>48852</c:v>
                </c:pt>
                <c:pt idx="12">
                  <c:v>49217</c:v>
                </c:pt>
                <c:pt idx="13">
                  <c:v>49582</c:v>
                </c:pt>
                <c:pt idx="14">
                  <c:v>49948</c:v>
                </c:pt>
                <c:pt idx="15">
                  <c:v>50313</c:v>
                </c:pt>
              </c:numCache>
            </c:numRef>
          </c:cat>
          <c:val>
            <c:numRef>
              <c:f>'Water RE'!$C$21:$C$41</c:f>
              <c:numCache>
                <c:formatCode>_("$"* #,##0.00_);_("$"* \(#,##0.00\);_("$"* "-"??_);_(@_)</c:formatCode>
                <c:ptCount val="16"/>
                <c:pt idx="0">
                  <c:v>1669524.4274858125</c:v>
                </c:pt>
                <c:pt idx="1">
                  <c:v>1719610.1603103869</c:v>
                </c:pt>
                <c:pt idx="2">
                  <c:v>1771198.4651196986</c:v>
                </c:pt>
                <c:pt idx="3">
                  <c:v>1824334.4190732895</c:v>
                </c:pt>
                <c:pt idx="4">
                  <c:v>1879064.4516454882</c:v>
                </c:pt>
                <c:pt idx="5">
                  <c:v>1935436.3851948527</c:v>
                </c:pt>
                <c:pt idx="6">
                  <c:v>1993499.4767506984</c:v>
                </c:pt>
                <c:pt idx="7">
                  <c:v>2053304.4610532194</c:v>
                </c:pt>
                <c:pt idx="8">
                  <c:v>2114903.5948848161</c:v>
                </c:pt>
                <c:pt idx="9">
                  <c:v>2178350.7027313607</c:v>
                </c:pt>
                <c:pt idx="10">
                  <c:v>2243701.2238133014</c:v>
                </c:pt>
                <c:pt idx="11">
                  <c:v>2311012.2605277007</c:v>
                </c:pt>
                <c:pt idx="12">
                  <c:v>2380342.6283435319</c:v>
                </c:pt>
                <c:pt idx="13">
                  <c:v>2451752.9071938377</c:v>
                </c:pt>
                <c:pt idx="14">
                  <c:v>2525305.4944096529</c:v>
                </c:pt>
                <c:pt idx="15">
                  <c:v>2601064.6592419427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D6-4048-B781-A20F153D701A}"/>
            </c:ext>
          </c:extLst>
        </c:ser>
        <c:ser>
          <c:idx val="2"/>
          <c:order val="2"/>
          <c:tx>
            <c:strRef>
              <c:f>'Water RE'!$D$20</c:f>
              <c:strCache>
                <c:ptCount val="1"/>
                <c:pt idx="0">
                  <c:v>Projected Capital Expenditures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'Water RE'!$A$21:$A$41</c:f>
              <c:numCache>
                <c:formatCode>m/d/yyyy</c:formatCode>
                <c:ptCount val="16"/>
                <c:pt idx="0">
                  <c:v>44834</c:v>
                </c:pt>
                <c:pt idx="1">
                  <c:v>45199</c:v>
                </c:pt>
                <c:pt idx="2">
                  <c:v>45565</c:v>
                </c:pt>
                <c:pt idx="3">
                  <c:v>45930</c:v>
                </c:pt>
                <c:pt idx="4">
                  <c:v>46295</c:v>
                </c:pt>
                <c:pt idx="5">
                  <c:v>46660</c:v>
                </c:pt>
                <c:pt idx="6">
                  <c:v>47026</c:v>
                </c:pt>
                <c:pt idx="7">
                  <c:v>47391</c:v>
                </c:pt>
                <c:pt idx="8">
                  <c:v>47756</c:v>
                </c:pt>
                <c:pt idx="9">
                  <c:v>48121</c:v>
                </c:pt>
                <c:pt idx="10">
                  <c:v>48487</c:v>
                </c:pt>
                <c:pt idx="11">
                  <c:v>48852</c:v>
                </c:pt>
                <c:pt idx="12">
                  <c:v>49217</c:v>
                </c:pt>
                <c:pt idx="13">
                  <c:v>49582</c:v>
                </c:pt>
                <c:pt idx="14">
                  <c:v>49948</c:v>
                </c:pt>
                <c:pt idx="15">
                  <c:v>50313</c:v>
                </c:pt>
              </c:numCache>
            </c:numRef>
          </c:cat>
          <c:val>
            <c:numRef>
              <c:f>'Water RE'!$D$21:$D$41</c:f>
              <c:numCache>
                <c:formatCode>_("$"* #,##0.00_);_("$"* \(#,##0.00\);_("$"* "-"??_);_(@_)</c:formatCode>
                <c:ptCount val="16"/>
                <c:pt idx="0">
                  <c:v>23300</c:v>
                </c:pt>
                <c:pt idx="1">
                  <c:v>66000</c:v>
                </c:pt>
                <c:pt idx="2">
                  <c:v>85000</c:v>
                </c:pt>
                <c:pt idx="3">
                  <c:v>85000</c:v>
                </c:pt>
                <c:pt idx="4">
                  <c:v>85000</c:v>
                </c:pt>
                <c:pt idx="5">
                  <c:v>85000</c:v>
                </c:pt>
                <c:pt idx="6">
                  <c:v>85000</c:v>
                </c:pt>
                <c:pt idx="7">
                  <c:v>85000</c:v>
                </c:pt>
                <c:pt idx="8">
                  <c:v>85000</c:v>
                </c:pt>
                <c:pt idx="9">
                  <c:v>85000</c:v>
                </c:pt>
                <c:pt idx="10">
                  <c:v>85000</c:v>
                </c:pt>
                <c:pt idx="11">
                  <c:v>85000</c:v>
                </c:pt>
                <c:pt idx="12">
                  <c:v>85000</c:v>
                </c:pt>
                <c:pt idx="13">
                  <c:v>85000</c:v>
                </c:pt>
                <c:pt idx="14">
                  <c:v>85000</c:v>
                </c:pt>
                <c:pt idx="15">
                  <c:v>85000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D6-4048-B781-A20F153D70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620850968"/>
        <c:axId val="620848016"/>
      </c:barChart>
      <c:lineChart>
        <c:grouping val="standard"/>
        <c:varyColors val="0"/>
        <c:ser>
          <c:idx val="3"/>
          <c:order val="3"/>
          <c:tx>
            <c:strRef>
              <c:f>'Water RE'!$G$20</c:f>
              <c:strCache>
                <c:ptCount val="1"/>
                <c:pt idx="0">
                  <c:v>Water &amp; Sewer Sales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'Water RE'!$A$21:$A$41</c:f>
              <c:numCache>
                <c:formatCode>m/d/yyyy</c:formatCode>
                <c:ptCount val="16"/>
                <c:pt idx="0">
                  <c:v>44834</c:v>
                </c:pt>
                <c:pt idx="1">
                  <c:v>45199</c:v>
                </c:pt>
                <c:pt idx="2">
                  <c:v>45565</c:v>
                </c:pt>
                <c:pt idx="3">
                  <c:v>45930</c:v>
                </c:pt>
                <c:pt idx="4">
                  <c:v>46295</c:v>
                </c:pt>
                <c:pt idx="5">
                  <c:v>46660</c:v>
                </c:pt>
                <c:pt idx="6">
                  <c:v>47026</c:v>
                </c:pt>
                <c:pt idx="7">
                  <c:v>47391</c:v>
                </c:pt>
                <c:pt idx="8">
                  <c:v>47756</c:v>
                </c:pt>
                <c:pt idx="9">
                  <c:v>48121</c:v>
                </c:pt>
                <c:pt idx="10">
                  <c:v>48487</c:v>
                </c:pt>
                <c:pt idx="11">
                  <c:v>48852</c:v>
                </c:pt>
                <c:pt idx="12">
                  <c:v>49217</c:v>
                </c:pt>
                <c:pt idx="13">
                  <c:v>49582</c:v>
                </c:pt>
                <c:pt idx="14">
                  <c:v>49948</c:v>
                </c:pt>
                <c:pt idx="15">
                  <c:v>50313</c:v>
                </c:pt>
              </c:numCache>
            </c:numRef>
          </c:cat>
          <c:val>
            <c:numRef>
              <c:f>'Water RE'!$G$21:$G$41</c:f>
              <c:numCache>
                <c:formatCode>_("$"* #,##0.00_);_("$"* \(#,##0.00\);_("$"* "-"??_);_(@_)</c:formatCode>
                <c:ptCount val="16"/>
                <c:pt idx="0">
                  <c:v>2965486.6612800001</c:v>
                </c:pt>
                <c:pt idx="1">
                  <c:v>3024796.3945056</c:v>
                </c:pt>
                <c:pt idx="2">
                  <c:v>3085292.3223957121</c:v>
                </c:pt>
                <c:pt idx="3">
                  <c:v>3146998.1688436265</c:v>
                </c:pt>
                <c:pt idx="4">
                  <c:v>3146998.1688436265</c:v>
                </c:pt>
                <c:pt idx="5">
                  <c:v>3209938.1322204992</c:v>
                </c:pt>
                <c:pt idx="6">
                  <c:v>3274136.8948649094</c:v>
                </c:pt>
                <c:pt idx="7">
                  <c:v>3339619.6327622076</c:v>
                </c:pt>
                <c:pt idx="8">
                  <c:v>3406412.0254174517</c:v>
                </c:pt>
                <c:pt idx="9">
                  <c:v>3474540.2659258009</c:v>
                </c:pt>
                <c:pt idx="10">
                  <c:v>3544031.0712443171</c:v>
                </c:pt>
                <c:pt idx="11">
                  <c:v>3614911.6926692035</c:v>
                </c:pt>
                <c:pt idx="12">
                  <c:v>3687209.9265225874</c:v>
                </c:pt>
                <c:pt idx="13">
                  <c:v>3687209.9265225874</c:v>
                </c:pt>
                <c:pt idx="14">
                  <c:v>3760954.1250530393</c:v>
                </c:pt>
                <c:pt idx="15">
                  <c:v>3836173.2075541001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ED6-4048-B781-A20F153D70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0850968"/>
        <c:axId val="620848016"/>
      </c:lineChart>
      <c:dateAx>
        <c:axId val="62085096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848016"/>
        <c:crosses val="autoZero"/>
        <c:auto val="1"/>
        <c:lblOffset val="100"/>
        <c:baseTimeUnit val="years"/>
      </c:dateAx>
      <c:valAx>
        <c:axId val="620848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850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>
                <a:effectLst/>
              </a:rPr>
              <a:t>UTILITY DEBT PRINCIPAL AND INTEREST OBLIGATIONS PER YEAR</a:t>
            </a:r>
            <a:r>
              <a:rPr lang="en-US" sz="1400" b="0" i="0" u="none" strike="noStrike" baseline="0"/>
              <a:t> 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'Debt Svc'!$J$51</c:f>
              <c:strCache>
                <c:ptCount val="1"/>
                <c:pt idx="0">
                  <c:v>Principal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'Debt Svc'!$I$52:$I$67</c:f>
              <c:strCache>
                <c:ptCount val="16"/>
                <c:pt idx="0">
                  <c:v>FY 2022</c:v>
                </c:pt>
                <c:pt idx="1">
                  <c:v>FY 2023</c:v>
                </c:pt>
                <c:pt idx="2">
                  <c:v>FY 2024</c:v>
                </c:pt>
                <c:pt idx="3">
                  <c:v>FY 2025</c:v>
                </c:pt>
                <c:pt idx="4">
                  <c:v>FY 2026</c:v>
                </c:pt>
                <c:pt idx="5">
                  <c:v>FY 2027</c:v>
                </c:pt>
                <c:pt idx="6">
                  <c:v>FY 2028</c:v>
                </c:pt>
                <c:pt idx="7">
                  <c:v>FY 2029</c:v>
                </c:pt>
                <c:pt idx="8">
                  <c:v>FY 2030</c:v>
                </c:pt>
                <c:pt idx="9">
                  <c:v>FY 2031</c:v>
                </c:pt>
                <c:pt idx="10">
                  <c:v>FY 2032</c:v>
                </c:pt>
                <c:pt idx="11">
                  <c:v>FY 2033</c:v>
                </c:pt>
                <c:pt idx="12">
                  <c:v>FY 2034</c:v>
                </c:pt>
                <c:pt idx="13">
                  <c:v>FY 2035</c:v>
                </c:pt>
                <c:pt idx="14">
                  <c:v>FY 2036</c:v>
                </c:pt>
                <c:pt idx="15">
                  <c:v>FY 2037</c:v>
                </c:pt>
              </c:strCache>
            </c:strRef>
          </c:cat>
          <c:val>
            <c:numRef>
              <c:f>'Debt Svc'!$J$52:$J$67</c:f>
              <c:numCache>
                <c:formatCode>_("$"* #,##0.00_);_("$"* \(#,##0.00\);_("$"* "-"??_);_(@_)</c:formatCode>
                <c:ptCount val="16"/>
                <c:pt idx="0">
                  <c:v>961000</c:v>
                </c:pt>
                <c:pt idx="1">
                  <c:v>988000</c:v>
                </c:pt>
                <c:pt idx="2">
                  <c:v>1010000</c:v>
                </c:pt>
                <c:pt idx="3">
                  <c:v>1041000</c:v>
                </c:pt>
                <c:pt idx="4">
                  <c:v>872000</c:v>
                </c:pt>
                <c:pt idx="5">
                  <c:v>893000</c:v>
                </c:pt>
                <c:pt idx="6">
                  <c:v>928000</c:v>
                </c:pt>
                <c:pt idx="7">
                  <c:v>975000</c:v>
                </c:pt>
                <c:pt idx="8">
                  <c:v>1010000</c:v>
                </c:pt>
                <c:pt idx="9">
                  <c:v>1055000</c:v>
                </c:pt>
                <c:pt idx="10">
                  <c:v>1095000</c:v>
                </c:pt>
                <c:pt idx="11">
                  <c:v>810000</c:v>
                </c:pt>
                <c:pt idx="12">
                  <c:v>840000</c:v>
                </c:pt>
                <c:pt idx="13">
                  <c:v>370000</c:v>
                </c:pt>
                <c:pt idx="14">
                  <c:v>385000</c:v>
                </c:pt>
                <c:pt idx="15">
                  <c:v>405000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76-42CD-BC9A-C557B1EF678A}"/>
            </c:ext>
          </c:extLst>
        </c:ser>
        <c:ser>
          <c:idx val="1"/>
          <c:order val="1"/>
          <c:tx>
            <c:strRef>
              <c:f>'Debt Svc'!$K$51</c:f>
              <c:strCache>
                <c:ptCount val="1"/>
                <c:pt idx="0">
                  <c:v>Interest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'Debt Svc'!$I$52:$I$67</c:f>
              <c:strCache>
                <c:ptCount val="16"/>
                <c:pt idx="0">
                  <c:v>FY 2022</c:v>
                </c:pt>
                <c:pt idx="1">
                  <c:v>FY 2023</c:v>
                </c:pt>
                <c:pt idx="2">
                  <c:v>FY 2024</c:v>
                </c:pt>
                <c:pt idx="3">
                  <c:v>FY 2025</c:v>
                </c:pt>
                <c:pt idx="4">
                  <c:v>FY 2026</c:v>
                </c:pt>
                <c:pt idx="5">
                  <c:v>FY 2027</c:v>
                </c:pt>
                <c:pt idx="6">
                  <c:v>FY 2028</c:v>
                </c:pt>
                <c:pt idx="7">
                  <c:v>FY 2029</c:v>
                </c:pt>
                <c:pt idx="8">
                  <c:v>FY 2030</c:v>
                </c:pt>
                <c:pt idx="9">
                  <c:v>FY 2031</c:v>
                </c:pt>
                <c:pt idx="10">
                  <c:v>FY 2032</c:v>
                </c:pt>
                <c:pt idx="11">
                  <c:v>FY 2033</c:v>
                </c:pt>
                <c:pt idx="12">
                  <c:v>FY 2034</c:v>
                </c:pt>
                <c:pt idx="13">
                  <c:v>FY 2035</c:v>
                </c:pt>
                <c:pt idx="14">
                  <c:v>FY 2036</c:v>
                </c:pt>
                <c:pt idx="15">
                  <c:v>FY 2037</c:v>
                </c:pt>
              </c:strCache>
            </c:strRef>
          </c:cat>
          <c:val>
            <c:numRef>
              <c:f>'Debt Svc'!$K$52:$K$67</c:f>
              <c:numCache>
                <c:formatCode>_("$"* #,##0.00_);_("$"* \(#,##0.00\);_("$"* "-"??_);_(@_)</c:formatCode>
                <c:ptCount val="16"/>
                <c:pt idx="0">
                  <c:v>467517</c:v>
                </c:pt>
                <c:pt idx="1">
                  <c:v>445628</c:v>
                </c:pt>
                <c:pt idx="2">
                  <c:v>419579</c:v>
                </c:pt>
                <c:pt idx="3">
                  <c:v>392195</c:v>
                </c:pt>
                <c:pt idx="4">
                  <c:v>362991</c:v>
                </c:pt>
                <c:pt idx="5">
                  <c:v>338000</c:v>
                </c:pt>
                <c:pt idx="6">
                  <c:v>307024</c:v>
                </c:pt>
                <c:pt idx="7">
                  <c:v>274775</c:v>
                </c:pt>
                <c:pt idx="8">
                  <c:v>237775</c:v>
                </c:pt>
                <c:pt idx="9">
                  <c:v>198400</c:v>
                </c:pt>
                <c:pt idx="10">
                  <c:v>156200</c:v>
                </c:pt>
                <c:pt idx="11">
                  <c:v>112400</c:v>
                </c:pt>
                <c:pt idx="12">
                  <c:v>80000</c:v>
                </c:pt>
                <c:pt idx="13">
                  <c:v>46400</c:v>
                </c:pt>
                <c:pt idx="14">
                  <c:v>31600</c:v>
                </c:pt>
                <c:pt idx="15">
                  <c:v>16200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76-42CD-BC9A-C557B1EF67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04427296"/>
        <c:axId val="504421024"/>
        <c:axId val="0"/>
      </c:bar3DChart>
      <c:catAx>
        <c:axId val="504427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421024"/>
        <c:crosses val="autoZero"/>
        <c:auto val="1"/>
        <c:lblAlgn val="ctr"/>
        <c:lblOffset val="100"/>
        <c:noMultiLvlLbl val="0"/>
      </c:catAx>
      <c:valAx>
        <c:axId val="504421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427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Annual</a:t>
            </a:r>
            <a:r>
              <a:rPr lang="en-US" baseline="0"/>
              <a:t> Payments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'Debt Svc'!$F$74</c:f>
              <c:strCache>
                <c:ptCount val="1"/>
                <c:pt idx="0">
                  <c:v>Current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'Debt Svc'!$E$75:$E$94</c:f>
              <c:strCache>
                <c:ptCount val="20"/>
                <c:pt idx="0">
                  <c:v>FY 2022</c:v>
                </c:pt>
                <c:pt idx="1">
                  <c:v>FY 2023</c:v>
                </c:pt>
                <c:pt idx="2">
                  <c:v>FY 2024</c:v>
                </c:pt>
                <c:pt idx="3">
                  <c:v>FY 2025</c:v>
                </c:pt>
                <c:pt idx="4">
                  <c:v>FY 2026</c:v>
                </c:pt>
                <c:pt idx="5">
                  <c:v>FY 2027</c:v>
                </c:pt>
                <c:pt idx="6">
                  <c:v>FY 2028</c:v>
                </c:pt>
                <c:pt idx="7">
                  <c:v>FY 2029</c:v>
                </c:pt>
                <c:pt idx="8">
                  <c:v>FY 2030</c:v>
                </c:pt>
                <c:pt idx="9">
                  <c:v>FY 2031</c:v>
                </c:pt>
                <c:pt idx="10">
                  <c:v>FY 2032</c:v>
                </c:pt>
                <c:pt idx="11">
                  <c:v>FY 2033</c:v>
                </c:pt>
                <c:pt idx="12">
                  <c:v>FY 2034</c:v>
                </c:pt>
                <c:pt idx="13">
                  <c:v>FY 2035</c:v>
                </c:pt>
                <c:pt idx="14">
                  <c:v>FY 2036</c:v>
                </c:pt>
                <c:pt idx="15">
                  <c:v>FY 2037</c:v>
                </c:pt>
                <c:pt idx="16">
                  <c:v>FY 2038</c:v>
                </c:pt>
                <c:pt idx="17">
                  <c:v>FY 2039</c:v>
                </c:pt>
                <c:pt idx="18">
                  <c:v>FY 2040</c:v>
                </c:pt>
                <c:pt idx="19">
                  <c:v>FY 2041</c:v>
                </c:pt>
              </c:strCache>
            </c:strRef>
          </c:cat>
          <c:val>
            <c:numRef>
              <c:f>'Debt Svc'!$F$75:$F$94</c:f>
              <c:numCache>
                <c:formatCode>_("$"* #,##0.00_);_("$"* \(#,##0.00\);_("$"* "-"??_);_(@_)</c:formatCode>
                <c:ptCount val="20"/>
                <c:pt idx="0">
                  <c:v>1428517</c:v>
                </c:pt>
                <c:pt idx="1">
                  <c:v>1433628</c:v>
                </c:pt>
                <c:pt idx="2">
                  <c:v>1429579</c:v>
                </c:pt>
                <c:pt idx="3">
                  <c:v>1433195</c:v>
                </c:pt>
                <c:pt idx="4">
                  <c:v>1234991</c:v>
                </c:pt>
                <c:pt idx="5">
                  <c:v>1231000</c:v>
                </c:pt>
                <c:pt idx="6">
                  <c:v>1235024</c:v>
                </c:pt>
                <c:pt idx="7">
                  <c:v>1249775</c:v>
                </c:pt>
                <c:pt idx="8">
                  <c:v>1247775</c:v>
                </c:pt>
                <c:pt idx="9">
                  <c:v>1253400</c:v>
                </c:pt>
                <c:pt idx="10">
                  <c:v>1251200</c:v>
                </c:pt>
                <c:pt idx="11">
                  <c:v>922400</c:v>
                </c:pt>
                <c:pt idx="12">
                  <c:v>920000</c:v>
                </c:pt>
                <c:pt idx="13">
                  <c:v>416400</c:v>
                </c:pt>
                <c:pt idx="14">
                  <c:v>416600</c:v>
                </c:pt>
                <c:pt idx="15">
                  <c:v>421200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69-4D30-AC63-B5F24717CB4E}"/>
            </c:ext>
          </c:extLst>
        </c:ser>
        <c:ser>
          <c:idx val="1"/>
          <c:order val="1"/>
          <c:tx>
            <c:strRef>
              <c:f>'Debt Svc'!$G$74</c:f>
              <c:strCache>
                <c:ptCount val="1"/>
                <c:pt idx="0">
                  <c:v>New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'Debt Svc'!$E$75:$E$94</c:f>
              <c:strCache>
                <c:ptCount val="20"/>
                <c:pt idx="0">
                  <c:v>FY 2022</c:v>
                </c:pt>
                <c:pt idx="1">
                  <c:v>FY 2023</c:v>
                </c:pt>
                <c:pt idx="2">
                  <c:v>FY 2024</c:v>
                </c:pt>
                <c:pt idx="3">
                  <c:v>FY 2025</c:v>
                </c:pt>
                <c:pt idx="4">
                  <c:v>FY 2026</c:v>
                </c:pt>
                <c:pt idx="5">
                  <c:v>FY 2027</c:v>
                </c:pt>
                <c:pt idx="6">
                  <c:v>FY 2028</c:v>
                </c:pt>
                <c:pt idx="7">
                  <c:v>FY 2029</c:v>
                </c:pt>
                <c:pt idx="8">
                  <c:v>FY 2030</c:v>
                </c:pt>
                <c:pt idx="9">
                  <c:v>FY 2031</c:v>
                </c:pt>
                <c:pt idx="10">
                  <c:v>FY 2032</c:v>
                </c:pt>
                <c:pt idx="11">
                  <c:v>FY 2033</c:v>
                </c:pt>
                <c:pt idx="12">
                  <c:v>FY 2034</c:v>
                </c:pt>
                <c:pt idx="13">
                  <c:v>FY 2035</c:v>
                </c:pt>
                <c:pt idx="14">
                  <c:v>FY 2036</c:v>
                </c:pt>
                <c:pt idx="15">
                  <c:v>FY 2037</c:v>
                </c:pt>
                <c:pt idx="16">
                  <c:v>FY 2038</c:v>
                </c:pt>
                <c:pt idx="17">
                  <c:v>FY 2039</c:v>
                </c:pt>
                <c:pt idx="18">
                  <c:v>FY 2040</c:v>
                </c:pt>
                <c:pt idx="19">
                  <c:v>FY 2041</c:v>
                </c:pt>
              </c:strCache>
            </c:strRef>
          </c:cat>
          <c:val>
            <c:numRef>
              <c:f>'Debt Svc'!$G$75:$G$94</c:f>
              <c:numCache>
                <c:formatCode>_("$"* #,##0.00_);_("$"* \(#,##0.00\);_("$"* "-"??_);_(@_)</c:formatCode>
                <c:ptCount val="20"/>
                <c:pt idx="0">
                  <c:v>1418659</c:v>
                </c:pt>
                <c:pt idx="1">
                  <c:v>1670006</c:v>
                </c:pt>
                <c:pt idx="2">
                  <c:v>1662204</c:v>
                </c:pt>
                <c:pt idx="3">
                  <c:v>1663708</c:v>
                </c:pt>
                <c:pt idx="4">
                  <c:v>1467566</c:v>
                </c:pt>
                <c:pt idx="5">
                  <c:v>1463012</c:v>
                </c:pt>
                <c:pt idx="6">
                  <c:v>1468486</c:v>
                </c:pt>
                <c:pt idx="7">
                  <c:v>1482000</c:v>
                </c:pt>
                <c:pt idx="8">
                  <c:v>1477800</c:v>
                </c:pt>
                <c:pt idx="9">
                  <c:v>1487000</c:v>
                </c:pt>
                <c:pt idx="10">
                  <c:v>1484000</c:v>
                </c:pt>
                <c:pt idx="11">
                  <c:v>1159200</c:v>
                </c:pt>
                <c:pt idx="12">
                  <c:v>1150400</c:v>
                </c:pt>
                <c:pt idx="13">
                  <c:v>685400</c:v>
                </c:pt>
                <c:pt idx="14">
                  <c:v>682400</c:v>
                </c:pt>
                <c:pt idx="15">
                  <c:v>688600</c:v>
                </c:pt>
                <c:pt idx="16">
                  <c:v>268600</c:v>
                </c:pt>
                <c:pt idx="17">
                  <c:v>264400</c:v>
                </c:pt>
                <c:pt idx="18">
                  <c:v>265000</c:v>
                </c:pt>
                <c:pt idx="19">
                  <c:v>265200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569-4D30-AC63-B5F24717CB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92087920"/>
        <c:axId val="541965392"/>
      </c:lineChart>
      <c:catAx>
        <c:axId val="69208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1965392"/>
        <c:crosses val="autoZero"/>
        <c:auto val="1"/>
        <c:lblAlgn val="ctr"/>
        <c:lblOffset val="100"/>
        <c:noMultiLvlLbl val="0"/>
      </c:catAx>
      <c:valAx>
        <c:axId val="541965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2087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1563-B794-4308-93E2-B8CC7EBB5887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574A-2CA6-4C14-B2F8-47E348F95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29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1563-B794-4308-93E2-B8CC7EBB5887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574A-2CA6-4C14-B2F8-47E348F95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1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1563-B794-4308-93E2-B8CC7EBB5887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574A-2CA6-4C14-B2F8-47E348F95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47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1563-B794-4308-93E2-B8CC7EBB5887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574A-2CA6-4C14-B2F8-47E348F95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31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1563-B794-4308-93E2-B8CC7EBB5887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574A-2CA6-4C14-B2F8-47E348F95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37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1563-B794-4308-93E2-B8CC7EBB5887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574A-2CA6-4C14-B2F8-47E348F95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04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1563-B794-4308-93E2-B8CC7EBB5887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574A-2CA6-4C14-B2F8-47E348F95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91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1563-B794-4308-93E2-B8CC7EBB5887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574A-2CA6-4C14-B2F8-47E348F95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0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1563-B794-4308-93E2-B8CC7EBB5887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574A-2CA6-4C14-B2F8-47E348F95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9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1563-B794-4308-93E2-B8CC7EBB5887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574A-2CA6-4C14-B2F8-47E348F95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915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A1563-B794-4308-93E2-B8CC7EBB5887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574A-2CA6-4C14-B2F8-47E348F95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1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A1563-B794-4308-93E2-B8CC7EBB5887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9574A-2CA6-4C14-B2F8-47E348F95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3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2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5" Type="http://schemas.openxmlformats.org/officeDocument/2006/relationships/chart" Target="../charts/chart3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Debt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05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Revenue &amp; Expense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305916"/>
              </p:ext>
            </p:extLst>
          </p:nvPr>
        </p:nvGraphicFramePr>
        <p:xfrm>
          <a:off x="838198" y="1929005"/>
          <a:ext cx="9921659" cy="4158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1545">
                  <a:extLst>
                    <a:ext uri="{9D8B030D-6E8A-4147-A177-3AD203B41FA5}">
                      <a16:colId xmlns:a16="http://schemas.microsoft.com/office/drawing/2014/main" val="799008807"/>
                    </a:ext>
                  </a:extLst>
                </a:gridCol>
                <a:gridCol w="1175656">
                  <a:extLst>
                    <a:ext uri="{9D8B030D-6E8A-4147-A177-3AD203B41FA5}">
                      <a16:colId xmlns:a16="http://schemas.microsoft.com/office/drawing/2014/main" val="1079261809"/>
                    </a:ext>
                  </a:extLst>
                </a:gridCol>
                <a:gridCol w="1098744">
                  <a:extLst>
                    <a:ext uri="{9D8B030D-6E8A-4147-A177-3AD203B41FA5}">
                      <a16:colId xmlns:a16="http://schemas.microsoft.com/office/drawing/2014/main" val="3302029052"/>
                    </a:ext>
                  </a:extLst>
                </a:gridCol>
                <a:gridCol w="1113394">
                  <a:extLst>
                    <a:ext uri="{9D8B030D-6E8A-4147-A177-3AD203B41FA5}">
                      <a16:colId xmlns:a16="http://schemas.microsoft.com/office/drawing/2014/main" val="4194978627"/>
                    </a:ext>
                  </a:extLst>
                </a:gridCol>
                <a:gridCol w="1128044">
                  <a:extLst>
                    <a:ext uri="{9D8B030D-6E8A-4147-A177-3AD203B41FA5}">
                      <a16:colId xmlns:a16="http://schemas.microsoft.com/office/drawing/2014/main" val="3057946874"/>
                    </a:ext>
                  </a:extLst>
                </a:gridCol>
                <a:gridCol w="1098744">
                  <a:extLst>
                    <a:ext uri="{9D8B030D-6E8A-4147-A177-3AD203B41FA5}">
                      <a16:colId xmlns:a16="http://schemas.microsoft.com/office/drawing/2014/main" val="1291652607"/>
                    </a:ext>
                  </a:extLst>
                </a:gridCol>
                <a:gridCol w="1098744">
                  <a:extLst>
                    <a:ext uri="{9D8B030D-6E8A-4147-A177-3AD203B41FA5}">
                      <a16:colId xmlns:a16="http://schemas.microsoft.com/office/drawing/2014/main" val="3741312555"/>
                    </a:ext>
                  </a:extLst>
                </a:gridCol>
                <a:gridCol w="1113394">
                  <a:extLst>
                    <a:ext uri="{9D8B030D-6E8A-4147-A177-3AD203B41FA5}">
                      <a16:colId xmlns:a16="http://schemas.microsoft.com/office/drawing/2014/main" val="2496397574"/>
                    </a:ext>
                  </a:extLst>
                </a:gridCol>
                <a:gridCol w="1113394">
                  <a:extLst>
                    <a:ext uri="{9D8B030D-6E8A-4147-A177-3AD203B41FA5}">
                      <a16:colId xmlns:a16="http://schemas.microsoft.com/office/drawing/2014/main" val="3378539726"/>
                    </a:ext>
                  </a:extLst>
                </a:gridCol>
              </a:tblGrid>
              <a:tr h="65662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 Water &amp; Sewer Debt Service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 Projected Operational Expenditures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 Projected Capital Expenditures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 Total Expense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 Percent Change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 Water &amp; Sewer Sales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Percent Increase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Under/Over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0555339"/>
                  </a:ext>
                </a:extLst>
              </a:tr>
              <a:tr h="2188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9/30/2022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895,559.00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1,669,524.43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23,300.00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2,588,383.43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2,965,486.66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377,103.23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2645792"/>
                  </a:ext>
                </a:extLst>
              </a:tr>
              <a:tr h="2188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9/30/2023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1,143,606.00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1,719,610.16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66,000.00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2,929,216.16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3,024,796.39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95,580.23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37433379"/>
                  </a:ext>
                </a:extLst>
              </a:tr>
              <a:tr h="2188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9/30/2024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1,141,154.00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1,771,198.47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85,000.00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2,997,352.47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3,085,292.32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87,939.86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4539614"/>
                  </a:ext>
                </a:extLst>
              </a:tr>
              <a:tr h="2188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9/30/2025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1,138,158.00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1,824,334.42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85,000.00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3,047,492.42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3,146,998.17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99,505.75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0410302"/>
                  </a:ext>
                </a:extLst>
              </a:tr>
              <a:tr h="2188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9/30/2026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937,966.00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1,879,064.45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85,000.00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2,902,030.45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3,146,998.17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244,967.72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6086705"/>
                  </a:ext>
                </a:extLst>
              </a:tr>
              <a:tr h="2188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9/30/2027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939,812.00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1,935,436.39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85,000.00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2,960,248.39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3,209,938.13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249,689.75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7491999"/>
                  </a:ext>
                </a:extLst>
              </a:tr>
              <a:tr h="2188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9/30/2028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940,686.00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1,993,499.48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85,000.00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3,019,185.48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3,274,136.89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254,951.42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8107918"/>
                  </a:ext>
                </a:extLst>
              </a:tr>
              <a:tr h="2188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9/30/2029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955,400.00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2,053,304.46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85,000.00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3,093,704.46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3,339,619.63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245,915.17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4451885"/>
                  </a:ext>
                </a:extLst>
              </a:tr>
              <a:tr h="2188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9/30/2030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953,000.00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2,114,903.59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85,000.00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3,152,903.59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3,406,412.03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253,508.43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4846806"/>
                  </a:ext>
                </a:extLst>
              </a:tr>
              <a:tr h="2188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9/30/2031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959,600.00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2,178,350.70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85,000.00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3,222,950.70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3,474,540.27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251,589.56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19105055"/>
                  </a:ext>
                </a:extLst>
              </a:tr>
              <a:tr h="2188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9/30/2032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954,800.00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2,243,701.22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85,000.00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3,283,501.22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3,544,031.07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260,529.85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91354944"/>
                  </a:ext>
                </a:extLst>
              </a:tr>
              <a:tr h="2188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9/30/2033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959,000.00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2,311,012.26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85,000.00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3,355,012.26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3,614,911.69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259,899.43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743766"/>
                  </a:ext>
                </a:extLst>
              </a:tr>
              <a:tr h="2188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9/30/2034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951,800.00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2,380,342.63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85,000.00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3,417,142.63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3,687,209.93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270,067.30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9442113"/>
                  </a:ext>
                </a:extLst>
              </a:tr>
              <a:tr h="2188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9/30/2035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488,600.00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2,451,752.91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85,000.00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3,025,352.91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-11%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3,687,209.93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661,857.02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8931961"/>
                  </a:ext>
                </a:extLst>
              </a:tr>
              <a:tr h="2188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9/30/2036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487,600.00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2,525,305.49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85,000.00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3,097,905.49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3,760,954.13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663,048.63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1401495"/>
                  </a:ext>
                </a:extLst>
              </a:tr>
              <a:tr h="218876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9/30/2037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491,000.00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2,601,064.66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85,000.00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3,177,064.66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3,836,173.21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659,108.55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6841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2869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Revenue &amp; Expense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150246"/>
              </p:ext>
            </p:extLst>
          </p:nvPr>
        </p:nvGraphicFramePr>
        <p:xfrm>
          <a:off x="838200" y="1825624"/>
          <a:ext cx="10515600" cy="4437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1824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Repayment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0738502"/>
              </p:ext>
            </p:extLst>
          </p:nvPr>
        </p:nvGraphicFramePr>
        <p:xfrm>
          <a:off x="926093" y="1966586"/>
          <a:ext cx="4297575" cy="4104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Worksheet" r:id="rId3" imgW="3610072" imgH="3448037" progId="Excel.Sheet.12">
                  <p:embed/>
                </p:oleObj>
              </mc:Choice>
              <mc:Fallback>
                <p:oleObj name="Worksheet" r:id="rId3" imgW="3610072" imgH="344803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6093" y="1966586"/>
                        <a:ext cx="4297575" cy="41048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Content Placeholder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7763268"/>
              </p:ext>
            </p:extLst>
          </p:nvPr>
        </p:nvGraphicFramePr>
        <p:xfrm>
          <a:off x="5423770" y="1966586"/>
          <a:ext cx="5931618" cy="4223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63531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vs. New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319789"/>
              </p:ext>
            </p:extLst>
          </p:nvPr>
        </p:nvGraphicFramePr>
        <p:xfrm>
          <a:off x="839788" y="2093119"/>
          <a:ext cx="3769790" cy="420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Worksheet" r:id="rId3" imgW="3610072" imgH="4200468" progId="Excel.Sheet.12">
                  <p:embed/>
                </p:oleObj>
              </mc:Choice>
              <mc:Fallback>
                <p:oleObj name="Worksheet" r:id="rId3" imgW="3610072" imgH="420046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9788" y="2093119"/>
                        <a:ext cx="3769790" cy="420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341949853"/>
              </p:ext>
            </p:extLst>
          </p:nvPr>
        </p:nvGraphicFramePr>
        <p:xfrm>
          <a:off x="5185775" y="2093119"/>
          <a:ext cx="6169613" cy="40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21940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</Words>
  <Application>Microsoft Office PowerPoint</Application>
  <PresentationFormat>Widescreen</PresentationFormat>
  <Paragraphs>160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Microsoft Excel Worksheet</vt:lpstr>
      <vt:lpstr>Debt</vt:lpstr>
      <vt:lpstr>Updated Revenue &amp; Expense</vt:lpstr>
      <vt:lpstr>Projected Revenue &amp; Expense</vt:lpstr>
      <vt:lpstr>Current Repayment</vt:lpstr>
      <vt:lpstr>Current vs. New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Debt</dc:title>
  <dc:creator>Cindy Karch</dc:creator>
  <cp:lastModifiedBy>Cindy Karch</cp:lastModifiedBy>
  <cp:revision>1</cp:revision>
  <dcterms:created xsi:type="dcterms:W3CDTF">2022-02-28T23:02:46Z</dcterms:created>
  <dcterms:modified xsi:type="dcterms:W3CDTF">2022-02-28T23:02:55Z</dcterms:modified>
</cp:coreProperties>
</file>